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32"/>
  </p:notesMasterIdLst>
  <p:handoutMasterIdLst>
    <p:handoutMasterId r:id="rId33"/>
  </p:handoutMasterIdLst>
  <p:sldIdLst>
    <p:sldId id="256" r:id="rId2"/>
    <p:sldId id="257" r:id="rId3"/>
    <p:sldId id="260" r:id="rId4"/>
    <p:sldId id="258" r:id="rId5"/>
    <p:sldId id="259" r:id="rId6"/>
    <p:sldId id="279" r:id="rId7"/>
    <p:sldId id="261" r:id="rId8"/>
    <p:sldId id="273" r:id="rId9"/>
    <p:sldId id="274" r:id="rId10"/>
    <p:sldId id="280" r:id="rId11"/>
    <p:sldId id="284" r:id="rId12"/>
    <p:sldId id="286" r:id="rId13"/>
    <p:sldId id="287" r:id="rId14"/>
    <p:sldId id="288" r:id="rId15"/>
    <p:sldId id="289" r:id="rId16"/>
    <p:sldId id="275" r:id="rId17"/>
    <p:sldId id="276" r:id="rId18"/>
    <p:sldId id="277" r:id="rId19"/>
    <p:sldId id="278" r:id="rId20"/>
    <p:sldId id="262" r:id="rId21"/>
    <p:sldId id="264" r:id="rId22"/>
    <p:sldId id="265" r:id="rId23"/>
    <p:sldId id="266" r:id="rId24"/>
    <p:sldId id="281" r:id="rId25"/>
    <p:sldId id="282" r:id="rId26"/>
    <p:sldId id="283" r:id="rId27"/>
    <p:sldId id="268" r:id="rId28"/>
    <p:sldId id="270" r:id="rId29"/>
    <p:sldId id="271" r:id="rId30"/>
    <p:sldId id="272" r:id="rId31"/>
  </p:sldIdLst>
  <p:sldSz cx="9144000" cy="5143500" type="screen16x9"/>
  <p:notesSz cx="6858000" cy="9144000"/>
  <p:embeddedFontLst>
    <p:embeddedFont>
      <p:font typeface="Google Sans" panose="020B0604020202020204" charset="0"/>
      <p:regular r:id="rId34"/>
      <p:bold r:id="rId35"/>
      <p:italic r:id="rId36"/>
      <p:boldItalic r:id="rId37"/>
    </p:embeddedFont>
    <p:embeddedFont>
      <p:font typeface="Merriweather Light" panose="020B0604020202020204" charset="0"/>
      <p:regular r:id="rId38"/>
      <p:bold r:id="rId39"/>
      <p:italic r:id="rId40"/>
      <p:boldItalic r:id="rId41"/>
    </p:embeddedFont>
    <p:embeddedFont>
      <p:font typeface="Questrial" panose="020B0604020202020204" charset="0"/>
      <p:regular r:id="rId42"/>
    </p:embeddedFont>
    <p:embeddedFont>
      <p:font typeface="Roboto" panose="020B0604020202020204" charset="0"/>
      <p:regular r:id="rId43"/>
      <p:bold r:id="rId44"/>
      <p:italic r:id="rId45"/>
      <p:boldItalic r:id="rId46"/>
    </p:embeddedFont>
    <p:embeddedFont>
      <p:font typeface="Roboto Black" panose="020B0604020202020204" charset="0"/>
      <p:bold r:id="rId47"/>
      <p:italic r:id="rId48"/>
      <p:boldItalic r:id="rId49"/>
    </p:embeddedFont>
    <p:embeddedFont>
      <p:font typeface="Roboto Light" panose="020B0604020202020204" charset="0"/>
      <p:regular r:id="rId50"/>
      <p:bold r:id="rId51"/>
      <p:italic r:id="rId52"/>
      <p:boldItalic r:id="rId53"/>
    </p:embeddedFont>
    <p:embeddedFont>
      <p:font typeface="Roboto Medium" panose="020B0604020202020204" charset="0"/>
      <p:regular r:id="rId54"/>
      <p:bold r:id="rId55"/>
      <p:italic r:id="rId56"/>
      <p:boldItalic r:id="rId57"/>
    </p:embeddedFont>
    <p:embeddedFont>
      <p:font typeface="Source Serif Pro"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14"/>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6/30/2020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solidFill>
                  <a:schemeClr val="tx1"/>
                </a:solidFill>
              </a:rPr>
              <a:t>Disney | Stock Factor Analysis</a:t>
            </a:r>
            <a:r>
              <a:rPr lang="en-US"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r="-50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247973"/>
            <a:ext cx="7003143" cy="1010632"/>
          </a:xfrm>
          <a:solidFill>
            <a:schemeClr val="accent1"/>
          </a:solidFill>
        </p:spPr>
        <p:txBody>
          <a:bodyPr/>
          <a:lstStyle/>
          <a:p>
            <a:r>
              <a:rPr lang="en-US" dirty="0">
                <a:solidFill>
                  <a:schemeClr val="tx1"/>
                </a:solidFill>
              </a:rPr>
              <a:t>Box Office Revenue.</a:t>
            </a:r>
          </a:p>
        </p:txBody>
      </p:sp>
    </p:spTree>
    <p:extLst>
      <p:ext uri="{BB962C8B-B14F-4D97-AF65-F5344CB8AC3E}">
        <p14:creationId xmlns:p14="http://schemas.microsoft.com/office/powerpoint/2010/main" val="26998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Worldwide Revenue vs Stock Price </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 worldwide box revenue shows a strong correlation with the stock price. As seen in the graph on the right, when the worldwide box revenue falls, the stock price drops; when the revenue goes up, the stock price raises.</a:t>
            </a:r>
          </a:p>
        </p:txBody>
      </p:sp>
      <p:pic>
        <p:nvPicPr>
          <p:cNvPr id="6" name="Picture 5" descr="A close up of a map&#10;&#10;Description automatically generated">
            <a:extLst>
              <a:ext uri="{FF2B5EF4-FFF2-40B4-BE49-F238E27FC236}">
                <a16:creationId xmlns:a16="http://schemas.microsoft.com/office/drawing/2014/main" id="{53BDC166-9992-4C51-925D-21E4AFE02E7C}"/>
              </a:ext>
            </a:extLst>
          </p:cNvPr>
          <p:cNvPicPr>
            <a:picLocks noChangeAspect="1"/>
          </p:cNvPicPr>
          <p:nvPr/>
        </p:nvPicPr>
        <p:blipFill>
          <a:blip r:embed="rId2"/>
          <a:stretch>
            <a:fillRect/>
          </a:stretch>
        </p:blipFill>
        <p:spPr>
          <a:xfrm>
            <a:off x="4293424" y="1188086"/>
            <a:ext cx="4529552" cy="2957513"/>
          </a:xfrm>
          <a:prstGeom prst="rect">
            <a:avLst/>
          </a:prstGeom>
        </p:spPr>
      </p:pic>
    </p:spTree>
    <p:extLst>
      <p:ext uri="{BB962C8B-B14F-4D97-AF65-F5344CB8AC3E}">
        <p14:creationId xmlns:p14="http://schemas.microsoft.com/office/powerpoint/2010/main" val="373101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Domestic &amp; International Box 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07400" y="3078699"/>
            <a:ext cx="8329200" cy="1574903"/>
          </a:xfrm>
        </p:spPr>
        <p:txBody>
          <a:bodyPr/>
          <a:lstStyle/>
          <a:p>
            <a:r>
              <a:rPr lang="en-US" sz="1600" dirty="0"/>
              <a:t>There are strong correlations between domestic and international revenue and the stock price. As seen in the two graphs above, when the domestic and international box revenue goes up, the stock price goes up, when the box revenue goes down, the stock price goes down, vice versa. The graph movement in revenue for domestic and international markets are also similar</a:t>
            </a:r>
          </a:p>
        </p:txBody>
      </p:sp>
      <p:pic>
        <p:nvPicPr>
          <p:cNvPr id="5" name="Content Placeholder 4" descr="A close up of a map&#10;&#10;Description automatically generated">
            <a:extLst>
              <a:ext uri="{FF2B5EF4-FFF2-40B4-BE49-F238E27FC236}">
                <a16:creationId xmlns:a16="http://schemas.microsoft.com/office/drawing/2014/main" id="{3151B4EB-4E0E-47E7-9FCF-AA7AED25F679}"/>
              </a:ext>
            </a:extLst>
          </p:cNvPr>
          <p:cNvPicPr>
            <a:picLocks noChangeAspect="1"/>
          </p:cNvPicPr>
          <p:nvPr/>
        </p:nvPicPr>
        <p:blipFill>
          <a:blip r:embed="rId2"/>
          <a:stretch>
            <a:fillRect/>
          </a:stretch>
        </p:blipFill>
        <p:spPr>
          <a:xfrm>
            <a:off x="726520" y="1045588"/>
            <a:ext cx="3654705" cy="1916689"/>
          </a:xfrm>
          <a:prstGeom prst="rect">
            <a:avLst/>
          </a:prstGeom>
          <a:noFill/>
          <a:ln>
            <a:noFill/>
          </a:ln>
        </p:spPr>
      </p:pic>
      <p:pic>
        <p:nvPicPr>
          <p:cNvPr id="7" name="Content Placeholder 4" descr="A close up of a map&#10;&#10;Description automatically generated">
            <a:extLst>
              <a:ext uri="{FF2B5EF4-FFF2-40B4-BE49-F238E27FC236}">
                <a16:creationId xmlns:a16="http://schemas.microsoft.com/office/drawing/2014/main" id="{99B20227-FD04-42E8-9801-57D06A54E05A}"/>
              </a:ext>
            </a:extLst>
          </p:cNvPr>
          <p:cNvPicPr>
            <a:picLocks noChangeAspect="1"/>
          </p:cNvPicPr>
          <p:nvPr/>
        </p:nvPicPr>
        <p:blipFill>
          <a:blip r:embed="rId3"/>
          <a:stretch>
            <a:fillRect/>
          </a:stretch>
        </p:blipFill>
        <p:spPr>
          <a:xfrm>
            <a:off x="4658376" y="1004006"/>
            <a:ext cx="3654705" cy="1958271"/>
          </a:xfrm>
          <a:prstGeom prst="rect">
            <a:avLst/>
          </a:prstGeom>
        </p:spPr>
      </p:pic>
    </p:spTree>
    <p:extLst>
      <p:ext uri="{BB962C8B-B14F-4D97-AF65-F5344CB8AC3E}">
        <p14:creationId xmlns:p14="http://schemas.microsoft.com/office/powerpoint/2010/main" val="2872013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US GDP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There not a strong correlation between the US GDP and the stock price. As seen in the graph, both the US GDP and the stock price have gone up from 1980s till present, however, the GDP goes up gradually every year, and the Disney stock price’s primary movement is gradually increasing throughout time, but there are a few years where we’ve seen a drop in price. </a:t>
            </a:r>
          </a:p>
        </p:txBody>
      </p:sp>
      <p:pic>
        <p:nvPicPr>
          <p:cNvPr id="5" name="Content Placeholder 4" descr="A close up of a map&#10;&#10;Description automatically generated">
            <a:extLst>
              <a:ext uri="{FF2B5EF4-FFF2-40B4-BE49-F238E27FC236}">
                <a16:creationId xmlns:a16="http://schemas.microsoft.com/office/drawing/2014/main" id="{253CC313-2FFD-4DFB-99C3-4FB11B0522C4}"/>
              </a:ext>
            </a:extLst>
          </p:cNvPr>
          <p:cNvPicPr>
            <a:picLocks noChangeAspect="1"/>
          </p:cNvPicPr>
          <p:nvPr/>
        </p:nvPicPr>
        <p:blipFill>
          <a:blip r:embed="rId2"/>
          <a:stretch>
            <a:fillRect/>
          </a:stretch>
        </p:blipFill>
        <p:spPr>
          <a:xfrm>
            <a:off x="4658376" y="1242460"/>
            <a:ext cx="3863138" cy="2848766"/>
          </a:xfrm>
          <a:prstGeom prst="rect">
            <a:avLst/>
          </a:prstGeom>
          <a:noFill/>
          <a:ln>
            <a:noFill/>
          </a:ln>
        </p:spPr>
      </p:pic>
    </p:spTree>
    <p:extLst>
      <p:ext uri="{BB962C8B-B14F-4D97-AF65-F5344CB8AC3E}">
        <p14:creationId xmlns:p14="http://schemas.microsoft.com/office/powerpoint/2010/main" val="159278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S&amp;P 500 Index vs Stock Price </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There is a direct correlation between S&amp;P 500 Index  and the stock price. As seen in the graph, the S&amp;P 500 and stock price have seen a similar movement in price. When the S&amp;P Index goes up, Disney stock price goes up; and when the S&amp;P Index goes down, Disney stock price goes down</a:t>
            </a:r>
          </a:p>
        </p:txBody>
      </p:sp>
      <p:pic>
        <p:nvPicPr>
          <p:cNvPr id="6" name="Content Placeholder 4" descr="A close up of a map&#10;&#10;Description automatically generated">
            <a:extLst>
              <a:ext uri="{FF2B5EF4-FFF2-40B4-BE49-F238E27FC236}">
                <a16:creationId xmlns:a16="http://schemas.microsoft.com/office/drawing/2014/main" id="{13BEA2E8-B692-4ACA-8972-366AEE475B89}"/>
              </a:ext>
            </a:extLst>
          </p:cNvPr>
          <p:cNvPicPr>
            <a:picLocks noChangeAspect="1"/>
          </p:cNvPicPr>
          <p:nvPr/>
        </p:nvPicPr>
        <p:blipFill>
          <a:blip r:embed="rId2"/>
          <a:stretch>
            <a:fillRect/>
          </a:stretch>
        </p:blipFill>
        <p:spPr>
          <a:xfrm>
            <a:off x="4572000" y="1378961"/>
            <a:ext cx="3921895" cy="2576345"/>
          </a:xfrm>
          <a:prstGeom prst="rect">
            <a:avLst/>
          </a:prstGeom>
          <a:noFill/>
          <a:ln>
            <a:noFill/>
          </a:ln>
        </p:spPr>
      </p:pic>
    </p:spTree>
    <p:extLst>
      <p:ext uri="{BB962C8B-B14F-4D97-AF65-F5344CB8AC3E}">
        <p14:creationId xmlns:p14="http://schemas.microsoft.com/office/powerpoint/2010/main" val="44325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S&amp;P Index vs Stock Price vs Box Office Revenue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3624314" cy="2328914"/>
          </a:xfrm>
        </p:spPr>
        <p:txBody>
          <a:bodyPr/>
          <a:lstStyle/>
          <a:p>
            <a:r>
              <a:rPr lang="en-US" sz="1600" dirty="0"/>
              <a:t>There are direct correlations between S&amp;P Index, Disney stock price and box office revenue as seen from the graph on the right. Their movements are in the same direction. When the S&amp;P and stock price raise, the box revenue raise; when the S&amp;P and stock price fall, the box revenue fall. </a:t>
            </a:r>
          </a:p>
        </p:txBody>
      </p:sp>
      <p:pic>
        <p:nvPicPr>
          <p:cNvPr id="5" name="Content Placeholder 4" descr="A close up of a map&#10;&#10;Description automatically generated">
            <a:extLst>
              <a:ext uri="{FF2B5EF4-FFF2-40B4-BE49-F238E27FC236}">
                <a16:creationId xmlns:a16="http://schemas.microsoft.com/office/drawing/2014/main" id="{3EA9423C-4485-4DE9-B69F-7FBB39B8AC1F}"/>
              </a:ext>
            </a:extLst>
          </p:cNvPr>
          <p:cNvPicPr>
            <a:picLocks noChangeAspect="1"/>
          </p:cNvPicPr>
          <p:nvPr/>
        </p:nvPicPr>
        <p:blipFill>
          <a:blip r:embed="rId2"/>
          <a:stretch>
            <a:fillRect/>
          </a:stretch>
        </p:blipFill>
        <p:spPr>
          <a:xfrm>
            <a:off x="4572000" y="1201130"/>
            <a:ext cx="3888339" cy="2741239"/>
          </a:xfrm>
          <a:prstGeom prst="rect">
            <a:avLst/>
          </a:prstGeom>
          <a:noFill/>
          <a:ln>
            <a:noFill/>
          </a:ln>
        </p:spPr>
      </p:pic>
    </p:spTree>
    <p:extLst>
      <p:ext uri="{BB962C8B-B14F-4D97-AF65-F5344CB8AC3E}">
        <p14:creationId xmlns:p14="http://schemas.microsoft.com/office/powerpoint/2010/main" val="117538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2779486" y="1386115"/>
            <a:ext cx="6364514" cy="1555489"/>
          </a:xfrm>
          <a:solidFill>
            <a:schemeClr val="accent1"/>
          </a:solidFill>
        </p:spPr>
        <p:txBody>
          <a:bodyPr/>
          <a:lstStyle/>
          <a:p>
            <a:pPr algn="ctr"/>
            <a:r>
              <a:rPr lang="en-US" sz="4800" dirty="0">
                <a:solidFill>
                  <a:schemeClr val="tx1"/>
                </a:solidFill>
              </a:rPr>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779486" y="2941604"/>
            <a:ext cx="6364514" cy="572464"/>
          </a:xfrm>
          <a:solidFill>
            <a:schemeClr val="accent1"/>
          </a:solidFill>
        </p:spPr>
        <p:txBody>
          <a:bodyPr wrap="square" lIns="0" tIns="91440" rIns="0" bIns="91440">
            <a:spAutoFit/>
          </a:bodyPr>
          <a:lstStyle/>
          <a:p>
            <a:r>
              <a:rPr lang="en-US" sz="1400" dirty="0">
                <a:solidFill>
                  <a:schemeClr val="tx1"/>
                </a:solidFill>
              </a:rPr>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841829"/>
            <a:ext cx="3571305" cy="1406850"/>
          </a:xfrm>
        </p:spPr>
        <p:txBody>
          <a:bodyPr/>
          <a:lstStyle/>
          <a:p>
            <a:r>
              <a:rPr lang="en-US" dirty="0"/>
              <a:t>	Unemployment Rate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Initial Claims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947886" y="957532"/>
            <a:ext cx="4928694" cy="3285796"/>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a:xfrm>
            <a:off x="493776" y="393192"/>
            <a:ext cx="693579" cy="210300"/>
          </a:xfrm>
          <a:noFill/>
        </p:spPr>
        <p:txBody>
          <a:bodyPr/>
          <a:lstStyle/>
          <a:p>
            <a:r>
              <a:rPr lang="en-US" sz="1050" dirty="0">
                <a:solidFill>
                  <a:schemeClr val="tx1"/>
                </a:solidFill>
              </a:rPr>
              <a:t>Agenda.</a:t>
            </a:r>
            <a:endParaRPr lang="en-US" dirty="0">
              <a:solidFill>
                <a:schemeClr val="tx1"/>
              </a:solidFill>
            </a:endParaRP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5519771" y="964765"/>
            <a:ext cx="3303203" cy="3273511"/>
          </a:xfrm>
        </p:spPr>
        <p:style>
          <a:lnRef idx="1">
            <a:schemeClr val="dk1"/>
          </a:lnRef>
          <a:fillRef idx="2">
            <a:schemeClr val="dk1"/>
          </a:fillRef>
          <a:effectRef idx="1">
            <a:schemeClr val="dk1"/>
          </a:effectRef>
          <a:fontRef idx="minor">
            <a:schemeClr val="dk1"/>
          </a:fontRef>
        </p:style>
        <p:txBody>
          <a:bodyPr/>
          <a:lstStyle/>
          <a:p>
            <a:pPr marL="742950" indent="-742950">
              <a:buAutoNum type="arabicPeriod"/>
            </a:pPr>
            <a:r>
              <a:rPr lang="en-US" dirty="0"/>
              <a:t>Question.</a:t>
            </a:r>
          </a:p>
          <a:p>
            <a:pPr marL="742950" indent="-742950">
              <a:buAutoNum type="arabicPeriod"/>
            </a:pPr>
            <a:r>
              <a:rPr lang="en-US" dirty="0"/>
              <a:t>Analysis.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29347"/>
            <a:ext cx="6037943" cy="1145100"/>
          </a:xfrm>
          <a:solidFill>
            <a:schemeClr val="accent1"/>
          </a:solidFill>
        </p:spPr>
        <p:txBody>
          <a:bodyPr/>
          <a:lstStyle/>
          <a:p>
            <a:r>
              <a:rPr lang="en-US" dirty="0">
                <a:solidFill>
                  <a:schemeClr val="tx1"/>
                </a:solidFill>
              </a:rPr>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0" y="2774447"/>
            <a:ext cx="6037943" cy="572464"/>
          </a:xfrm>
          <a:solidFill>
            <a:schemeClr val="accent1"/>
          </a:solidFill>
        </p:spPr>
        <p:txBody>
          <a:bodyPr wrap="square" lIns="0" tIns="91440" rIns="0" bIns="91440">
            <a:spAutoFit/>
          </a:bodyPr>
          <a:lstStyle/>
          <a:p>
            <a:pPr algn="r"/>
            <a:r>
              <a:rPr lang="en-US" sz="1400" dirty="0">
                <a:solidFill>
                  <a:schemeClr val="tx1"/>
                </a:solidFill>
              </a:rPr>
              <a:t>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507679"/>
            <a:ext cx="3571305" cy="7410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38901" y="823932"/>
            <a:ext cx="3730171" cy="1704393"/>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7556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691270" y="928913"/>
            <a:ext cx="5296830" cy="3779647"/>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203892" y="919676"/>
            <a:ext cx="3571305" cy="1652074"/>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693581"/>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4349995" y="732844"/>
            <a:ext cx="4351935" cy="3229556"/>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84819"/>
            <a:ext cx="6873900" cy="1773862"/>
          </a:xfrm>
          <a:solidFill>
            <a:schemeClr val="bg1"/>
          </a:solidFill>
        </p:spPr>
        <p:txBody>
          <a:bodyPr/>
          <a:lstStyle/>
          <a:p>
            <a:r>
              <a:rPr lang="en-US" dirty="0">
                <a:solidFill>
                  <a:schemeClr val="tx1"/>
                </a:solidFill>
              </a:rPr>
              <a:t>Retail Investors and</a:t>
            </a:r>
          </a:p>
          <a:p>
            <a:r>
              <a:rPr lang="en-US" dirty="0">
                <a:solidFill>
                  <a:schemeClr val="tx1"/>
                </a:solidFill>
              </a:rPr>
              <a:t>Disney</a:t>
            </a:r>
          </a:p>
        </p:txBody>
      </p:sp>
    </p:spTree>
    <p:extLst>
      <p:ext uri="{BB962C8B-B14F-4D97-AF65-F5344CB8AC3E}">
        <p14:creationId xmlns:p14="http://schemas.microsoft.com/office/powerpoint/2010/main" val="1432653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328225" y="1502386"/>
            <a:ext cx="4157400" cy="2328914"/>
          </a:xfrm>
        </p:spPr>
        <p:txBody>
          <a:bodyPr/>
          <a:lstStyle/>
          <a:p>
            <a:r>
              <a:rPr lang="en-US" sz="1600" dirty="0"/>
              <a:t>Robinhood users have been piling into Disney stock since the inception of the application, and now over 200,000 users hold the stock in their portfolios. </a:t>
            </a:r>
          </a:p>
        </p:txBody>
      </p:sp>
      <p:pic>
        <p:nvPicPr>
          <p:cNvPr id="10" name="Picture 9" descr="A screen shot of a computer&#10;&#10;Description automatically generated">
            <a:extLst>
              <a:ext uri="{FF2B5EF4-FFF2-40B4-BE49-F238E27FC236}">
                <a16:creationId xmlns:a16="http://schemas.microsoft.com/office/drawing/2014/main" id="{A85C7CA2-6BB7-4B72-AD62-DDBF0651663D}"/>
              </a:ext>
            </a:extLst>
          </p:cNvPr>
          <p:cNvPicPr>
            <a:picLocks noChangeAspect="1"/>
          </p:cNvPicPr>
          <p:nvPr/>
        </p:nvPicPr>
        <p:blipFill>
          <a:blip r:embed="rId2"/>
          <a:stretch>
            <a:fillRect/>
          </a:stretch>
        </p:blipFill>
        <p:spPr>
          <a:xfrm>
            <a:off x="4485625" y="1126507"/>
            <a:ext cx="4415350" cy="3080672"/>
          </a:xfrm>
          <a:prstGeom prst="rect">
            <a:avLst/>
          </a:prstGeom>
        </p:spPr>
      </p:pic>
    </p:spTree>
    <p:extLst>
      <p:ext uri="{BB962C8B-B14F-4D97-AF65-F5344CB8AC3E}">
        <p14:creationId xmlns:p14="http://schemas.microsoft.com/office/powerpoint/2010/main" val="4291177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14600" y="1595899"/>
            <a:ext cx="4157400" cy="1951700"/>
          </a:xfrm>
        </p:spPr>
        <p:txBody>
          <a:bodyPr/>
          <a:lstStyle/>
          <a:p>
            <a:r>
              <a:rPr lang="en-US" sz="1600" dirty="0"/>
              <a:t>The added effect of retail investors on Robinhood buying into the stock has a positive effect on its price over time.  </a:t>
            </a:r>
          </a:p>
        </p:txBody>
      </p:sp>
      <p:pic>
        <p:nvPicPr>
          <p:cNvPr id="5" name="Picture 4" descr="A screenshot of a cell phone&#10;&#10;Description automatically generated">
            <a:extLst>
              <a:ext uri="{FF2B5EF4-FFF2-40B4-BE49-F238E27FC236}">
                <a16:creationId xmlns:a16="http://schemas.microsoft.com/office/drawing/2014/main" id="{3C1A37BD-600A-41F1-AA04-EF7B9868FCE0}"/>
              </a:ext>
            </a:extLst>
          </p:cNvPr>
          <p:cNvPicPr>
            <a:picLocks noChangeAspect="1"/>
          </p:cNvPicPr>
          <p:nvPr/>
        </p:nvPicPr>
        <p:blipFill>
          <a:blip r:embed="rId2"/>
          <a:stretch>
            <a:fillRect/>
          </a:stretch>
        </p:blipFill>
        <p:spPr>
          <a:xfrm>
            <a:off x="4572000" y="1444172"/>
            <a:ext cx="4335095" cy="2664958"/>
          </a:xfrm>
          <a:prstGeom prst="rect">
            <a:avLst/>
          </a:prstGeom>
        </p:spPr>
      </p:pic>
    </p:spTree>
    <p:extLst>
      <p:ext uri="{BB962C8B-B14F-4D97-AF65-F5344CB8AC3E}">
        <p14:creationId xmlns:p14="http://schemas.microsoft.com/office/powerpoint/2010/main" val="3124437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0" y="3263806"/>
            <a:ext cx="7902600" cy="1263325"/>
          </a:xfrm>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sz="2800" dirty="0"/>
              <a:t>Look into more factors that correlate with the stock price.</a:t>
            </a:r>
          </a:p>
          <a:p>
            <a:pPr marL="742950" indent="-742950">
              <a:buAutoNum type="arabicPeriod"/>
            </a:pPr>
            <a:r>
              <a:rPr lang="en-US" sz="2800" dirty="0"/>
              <a:t>Find ways to collate the correlations and determine a profitable strategy for predicting Disney’s stock price.</a:t>
            </a:r>
          </a:p>
          <a:p>
            <a:pPr marL="742950" indent="-742950">
              <a:buAutoNum type="arabicPeriod"/>
            </a:pPr>
            <a:r>
              <a:rPr lang="en-US" sz="2800" dirty="0"/>
              <a:t>Leverage the strategy for monetary gain.</a:t>
            </a:r>
          </a:p>
        </p:txBody>
      </p:sp>
    </p:spTree>
    <p:extLst>
      <p:ext uri="{BB962C8B-B14F-4D97-AF65-F5344CB8AC3E}">
        <p14:creationId xmlns:p14="http://schemas.microsoft.com/office/powerpoint/2010/main" val="66331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620700" y="1123887"/>
            <a:ext cx="7902600" cy="2895726"/>
          </a:xfrm>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a:xfrm>
            <a:off x="0" y="1312200"/>
            <a:ext cx="6399600" cy="2152744"/>
          </a:xfrm>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33746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solidFill>
                  <a:schemeClr val="tx1"/>
                </a:solidFill>
              </a:rPr>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a:t>
            </a:r>
          </a:p>
        </p:txBody>
      </p:sp>
    </p:spTree>
    <p:extLst>
      <p:ext uri="{BB962C8B-B14F-4D97-AF65-F5344CB8AC3E}">
        <p14:creationId xmlns:p14="http://schemas.microsoft.com/office/powerpoint/2010/main" val="160305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1573253"/>
            <a:ext cx="4070040" cy="1996994"/>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1215070"/>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4157400" cy="2328914"/>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8" y="1270000"/>
            <a:ext cx="4157400" cy="2771600"/>
          </a:xfrm>
          <a:prstGeom prst="rect">
            <a:avLst/>
          </a:prstGeom>
        </p:spPr>
      </p:pic>
    </p:spTree>
    <p:extLst>
      <p:ext uri="{BB962C8B-B14F-4D97-AF65-F5344CB8AC3E}">
        <p14:creationId xmlns:p14="http://schemas.microsoft.com/office/powerpoint/2010/main" val="2077403852"/>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676</TotalTime>
  <Words>1068</Words>
  <Application>Microsoft Office PowerPoint</Application>
  <PresentationFormat>On-screen Show (16:9)</PresentationFormat>
  <Paragraphs>72</Paragraphs>
  <Slides>30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Roboto Black</vt:lpstr>
      <vt:lpstr>Arial</vt:lpstr>
      <vt:lpstr>Source Serif Pro</vt:lpstr>
      <vt:lpstr>Questrial</vt:lpstr>
      <vt:lpstr>Roboto Light</vt:lpstr>
      <vt:lpstr>Google Sans</vt:lpstr>
      <vt:lpstr>Merriweather Light</vt:lpstr>
      <vt:lpstr>Roboto</vt:lpstr>
      <vt:lpstr>Roboto Medium</vt:lpstr>
      <vt:lpstr>Simple Dark</vt:lpstr>
      <vt:lpstr>PowerPoint Presentation</vt:lpstr>
      <vt:lpstr>Agenda.</vt:lpstr>
      <vt:lpstr>Walt Disney Company</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Question.</vt:lpstr>
      <vt:lpstr>Analysis.</vt:lpstr>
      <vt:lpstr>We wanted to have a baseline for further analysis, so first we examined the most logical elements to impact the Walt Disney price. To do so we analyzed the Disney’s quarterly reports. </vt:lpstr>
      <vt:lpstr>Gross Profits vs. Stock Price</vt:lpstr>
      <vt:lpstr>Revenue vs Stock Price</vt:lpstr>
      <vt:lpstr>PowerPoint Presentation</vt:lpstr>
      <vt:lpstr>Worldwide Revenue vs Stock Price </vt:lpstr>
      <vt:lpstr>Domestic &amp; International Box Revenue vs Stock Price</vt:lpstr>
      <vt:lpstr>US GDP vs Stock Price</vt:lpstr>
      <vt:lpstr>S&amp;P 500 Index vs Stock Price </vt:lpstr>
      <vt:lpstr>S&amp;P Index vs Stock Price vs Box Office Revenue</vt:lpstr>
      <vt:lpstr>Analysis.</vt:lpstr>
      <vt:lpstr>Data.</vt:lpstr>
      <vt:lpstr>Data.</vt:lpstr>
      <vt:lpstr>Data.</vt:lpstr>
      <vt:lpstr>Analysis.</vt:lpstr>
      <vt:lpstr>Data.</vt:lpstr>
      <vt:lpstr>Data.</vt:lpstr>
      <vt:lpstr>Data.</vt:lpstr>
      <vt:lpstr>Analysis.</vt:lpstr>
      <vt:lpstr>Robinhood Users vs. Disney</vt:lpstr>
      <vt:lpstr>Robinhood Users vs. Disney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Vincent</cp:lastModifiedBy>
  <cp:revision>28</cp:revision>
  <dcterms:modified xsi:type="dcterms:W3CDTF">2020-06-30T21:06:43Z</dcterms:modified>
</cp:coreProperties>
</file>